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4" r:id="rId1"/>
  </p:sldMasterIdLst>
  <p:notesMasterIdLst>
    <p:notesMasterId r:id="rId58"/>
  </p:notesMasterIdLst>
  <p:handoutMasterIdLst>
    <p:handoutMasterId r:id="rId59"/>
  </p:handoutMasterIdLst>
  <p:sldIdLst>
    <p:sldId id="935" r:id="rId2"/>
    <p:sldId id="257" r:id="rId3"/>
    <p:sldId id="884" r:id="rId4"/>
    <p:sldId id="849" r:id="rId5"/>
    <p:sldId id="951" r:id="rId6"/>
    <p:sldId id="952" r:id="rId7"/>
    <p:sldId id="860" r:id="rId8"/>
    <p:sldId id="885" r:id="rId9"/>
    <p:sldId id="953" r:id="rId10"/>
    <p:sldId id="954" r:id="rId11"/>
    <p:sldId id="955" r:id="rId12"/>
    <p:sldId id="886" r:id="rId13"/>
    <p:sldId id="956" r:id="rId14"/>
    <p:sldId id="957" r:id="rId15"/>
    <p:sldId id="958" r:id="rId16"/>
    <p:sldId id="959" r:id="rId17"/>
    <p:sldId id="960" r:id="rId18"/>
    <p:sldId id="938" r:id="rId19"/>
    <p:sldId id="861" r:id="rId20"/>
    <p:sldId id="896" r:id="rId21"/>
    <p:sldId id="915" r:id="rId22"/>
    <p:sldId id="961" r:id="rId23"/>
    <p:sldId id="962" r:id="rId24"/>
    <p:sldId id="963" r:id="rId25"/>
    <p:sldId id="897" r:id="rId26"/>
    <p:sldId id="916" r:id="rId27"/>
    <p:sldId id="964" r:id="rId28"/>
    <p:sldId id="965" r:id="rId29"/>
    <p:sldId id="966" r:id="rId30"/>
    <p:sldId id="919" r:id="rId31"/>
    <p:sldId id="930" r:id="rId32"/>
    <p:sldId id="921" r:id="rId33"/>
    <p:sldId id="931" r:id="rId34"/>
    <p:sldId id="942" r:id="rId35"/>
    <p:sldId id="922" r:id="rId36"/>
    <p:sldId id="923" r:id="rId37"/>
    <p:sldId id="924" r:id="rId38"/>
    <p:sldId id="943" r:id="rId39"/>
    <p:sldId id="967" r:id="rId40"/>
    <p:sldId id="968" r:id="rId41"/>
    <p:sldId id="969" r:id="rId42"/>
    <p:sldId id="970" r:id="rId43"/>
    <p:sldId id="971" r:id="rId44"/>
    <p:sldId id="972" r:id="rId45"/>
    <p:sldId id="973" r:id="rId46"/>
    <p:sldId id="901" r:id="rId47"/>
    <p:sldId id="974" r:id="rId48"/>
    <p:sldId id="925" r:id="rId49"/>
    <p:sldId id="947" r:id="rId50"/>
    <p:sldId id="948" r:id="rId51"/>
    <p:sldId id="949" r:id="rId52"/>
    <p:sldId id="950" r:id="rId53"/>
    <p:sldId id="848" r:id="rId54"/>
    <p:sldId id="895" r:id="rId55"/>
    <p:sldId id="914" r:id="rId56"/>
    <p:sldId id="926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FFFFFF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00FF00"/>
    <a:srgbClr val="00FF50"/>
    <a:srgbClr val="660066"/>
    <a:srgbClr val="006B97"/>
    <a:srgbClr val="95CA18"/>
    <a:srgbClr val="222222"/>
    <a:srgbClr val="0033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0" autoAdjust="0"/>
    <p:restoredTop sz="96866" autoAdjust="0"/>
  </p:normalViewPr>
  <p:slideViewPr>
    <p:cSldViewPr>
      <p:cViewPr varScale="1">
        <p:scale>
          <a:sx n="83" d="100"/>
          <a:sy n="83" d="100"/>
        </p:scale>
        <p:origin x="158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5FB268C1-EBA5-472B-95A2-ACDC594F0C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19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612892AD-D06F-49D3-B304-FCD6871967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197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0ADDD5-0EE2-4E78-9675-A75E36C6BCD9}" type="slidenum">
              <a:rPr lang="en-US" smtClean="0"/>
              <a:pPr>
                <a:defRPr/>
              </a:pPr>
              <a:t>2</a:t>
            </a:fld>
            <a:endParaRPr lang="en-US" dirty="0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619023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97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09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00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89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08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21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2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42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2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E20E62-50BB-42A5-973F-E2C9FCE1C844}" type="slidenum">
              <a:rPr lang="en-US" smtClean="0"/>
              <a:pPr>
                <a:defRPr/>
              </a:pPr>
              <a:t>3</a:t>
            </a:fld>
            <a:endParaRPr lang="en-US" dirty="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272357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21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99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840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100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586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68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6FB793-FA87-43F9-8C05-4D9B0D30B80F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38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2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16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8146BC-D9E4-4BB4-AD8E-5D112FA0DDA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88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98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685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85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18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128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6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773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87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099BE0-343E-4BC5-BF86-C22F4804BFCD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966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1DB006-1A8A-4833-861C-FE9AAF988DE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083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721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78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851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36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13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559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006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3A2E15-A9D7-433B-A5C8-4CED11A5E455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351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8722FC1-D7E3-4790-B80D-77DACABF14C5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2071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810F9-B77E-4ADB-968F-5A2EB5CBB65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57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1DB006-1A8A-4833-861C-FE9AAF988DE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054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810F9-B77E-4ADB-968F-5A2EB5CBB65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692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6810F9-B77E-4ADB-968F-5A2EB5CBB65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08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A5E607-02CF-46DC-8E84-2568ED75178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D306CA-BE80-4FE4-8DE4-B601723E56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286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947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18E416-2724-4D2C-9E22-1F328EC8A81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0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962400"/>
            <a:ext cx="2832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7400" y="3810000"/>
            <a:ext cx="5029200" cy="1600200"/>
          </a:xfrm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Chapter #</a:t>
            </a:r>
          </a:p>
          <a:p>
            <a:r>
              <a:rPr lang="en-US" dirty="0" smtClean="0"/>
              <a:t>Chapter Title Goes Here</a:t>
            </a:r>
            <a:endParaRPr 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609600"/>
            <a:ext cx="5879714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1300" y="381000"/>
            <a:ext cx="20193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9055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rgbClr val="95CA1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95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>
                <a:solidFill>
                  <a:srgbClr val="95CA18"/>
                </a:solidFill>
                <a:latin typeface="+mn-lt"/>
              </a:defRPr>
            </a:lvl1pPr>
          </a:lstStyle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533400" y="6248400"/>
            <a:ext cx="5486400" cy="457200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95CA18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609600" y="1295400"/>
            <a:ext cx="8001000" cy="0"/>
          </a:xfrm>
          <a:prstGeom prst="line">
            <a:avLst/>
          </a:prstGeom>
          <a:ln w="19050">
            <a:solidFill>
              <a:srgbClr val="006B9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533400" y="6324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>
            <a:off x="609600" y="1371600"/>
            <a:ext cx="5943600" cy="0"/>
          </a:xfrm>
          <a:prstGeom prst="line">
            <a:avLst/>
          </a:prstGeom>
          <a:ln w="19050">
            <a:solidFill>
              <a:srgbClr val="66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4724400" y="6324600"/>
            <a:ext cx="32766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tx1"/>
                </a:solidFill>
              </a:rPr>
              <a:t>© 2016 Cengage Learning®. May not be scanned, copied or duplicated, or posted to a publicly accessible website, in whole or in part.</a:t>
            </a:r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9624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77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76400"/>
            <a:ext cx="807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95CA18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533400" y="6356350"/>
            <a:ext cx="5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rgbClr val="95CA18"/>
                </a:solidFill>
                <a:latin typeface="+mn-lt"/>
              </a:defRPr>
            </a:lvl1pPr>
          </a:lstStyle>
          <a:p>
            <a:pPr algn="l"/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5" r:id="rId1"/>
    <p:sldLayoutId id="2147484796" r:id="rId2"/>
    <p:sldLayoutId id="2147484797" r:id="rId3"/>
    <p:sldLayoutId id="2147484798" r:id="rId4"/>
    <p:sldLayoutId id="2147484799" r:id="rId5"/>
    <p:sldLayoutId id="2147484800" r:id="rId6"/>
    <p:sldLayoutId id="2147484801" r:id="rId7"/>
    <p:sldLayoutId id="2147484802" r:id="rId8"/>
    <p:sldLayoutId id="2147484803" r:id="rId9"/>
    <p:sldLayoutId id="2147484804" r:id="rId10"/>
    <p:sldLayoutId id="2147484805" r:id="rId11"/>
    <p:sldLayoutId id="2147484819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5CA1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22222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3600" b="1" dirty="0" smtClean="0">
                <a:solidFill>
                  <a:srgbClr val="95CA18"/>
                </a:solidFill>
              </a:rPr>
              <a:t>Android Boot Camp for Developers Using Java, 3E</a:t>
            </a:r>
          </a:p>
          <a:p>
            <a:pPr>
              <a:buNone/>
            </a:pPr>
            <a:endParaRPr lang="en-US" sz="2000" b="1" dirty="0" smtClean="0">
              <a:solidFill>
                <a:srgbClr val="95CA18"/>
              </a:solidFill>
            </a:endParaRPr>
          </a:p>
          <a:p>
            <a:pPr algn="ctr">
              <a:buNone/>
            </a:pPr>
            <a:r>
              <a:rPr lang="en-US" sz="3200" b="1" dirty="0" smtClean="0">
                <a:solidFill>
                  <a:srgbClr val="95CA18"/>
                </a:solidFill>
              </a:rPr>
              <a:t>Chapter 5: Investigate! </a:t>
            </a:r>
            <a:br>
              <a:rPr lang="en-US" sz="3200" b="1" dirty="0" smtClean="0">
                <a:solidFill>
                  <a:srgbClr val="95CA18"/>
                </a:solidFill>
              </a:rPr>
            </a:br>
            <a:r>
              <a:rPr lang="en-US" sz="3200" b="1" dirty="0" smtClean="0">
                <a:solidFill>
                  <a:srgbClr val="95CA18"/>
                </a:solidFill>
              </a:rPr>
              <a:t>Android Lists, Arrays, and Web Browsers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Create the project City Guide</a:t>
            </a: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4C725-270B-4018-963A-A85E2667B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10" y="2109642"/>
            <a:ext cx="5868579" cy="413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Delete “Hello World” </a:t>
            </a:r>
            <a:r>
              <a:rPr lang="en-US" sz="2400" dirty="0" err="1">
                <a:solidFill>
                  <a:schemeClr val="tx1"/>
                </a:solidFill>
                <a:latin typeface="+mn-lt"/>
                <a:cs typeface="+mn-cs"/>
              </a:rPr>
              <a:t>TextView</a:t>
            </a: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26253-FAAB-4153-8477-C6EED27F1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6" t="15971" r="27500"/>
          <a:stretch/>
        </p:blipFill>
        <p:spPr>
          <a:xfrm>
            <a:off x="1905000" y="2147298"/>
            <a:ext cx="5334000" cy="41395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3367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222222"/>
                </a:solidFill>
                <a:latin typeface="+mn-lt"/>
                <a:cs typeface="+mn-cs"/>
              </a:rPr>
              <a:t>A </a:t>
            </a:r>
            <a:r>
              <a:rPr lang="en-US" sz="2400" b="1" dirty="0">
                <a:solidFill>
                  <a:srgbClr val="222222"/>
                </a:solidFill>
                <a:latin typeface="+mn-lt"/>
                <a:cs typeface="+mn-cs"/>
              </a:rPr>
              <a:t>ListActivity</a:t>
            </a:r>
            <a:r>
              <a:rPr lang="en-US" sz="2400" dirty="0">
                <a:solidFill>
                  <a:srgbClr val="222222"/>
                </a:solidFill>
                <a:latin typeface="+mn-lt"/>
                <a:cs typeface="+mn-cs"/>
              </a:rPr>
              <a:t> class is needed to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display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a list of 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items</a:t>
            </a: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An ExpandedlistView can be</a:t>
            </a:r>
            <a:b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used to provide a two-level</a:t>
            </a:r>
            <a:b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</a:br>
            <a:r>
              <a:rPr lang="en-US" sz="2400" dirty="0" smtClean="0">
                <a:solidFill>
                  <a:schemeClr val="tx1"/>
                </a:solidFill>
                <a:latin typeface="+mn-lt"/>
                <a:cs typeface="+mn-cs"/>
              </a:rPr>
              <a:t>list</a:t>
            </a: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449688"/>
            <a:ext cx="3453041" cy="47987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File </a:t>
            </a: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  <a:sym typeface="Wingdings" panose="05000000000000000000" pitchFamily="2" charset="2"/>
              </a:rPr>
              <a:t> </a:t>
            </a:r>
            <a:r>
              <a:rPr lang="en-US" altLang="zh-TW" sz="2400" dirty="0">
                <a:solidFill>
                  <a:schemeClr val="tx1"/>
                </a:solidFill>
                <a:latin typeface="+mn-lt"/>
                <a:cs typeface="+mn-cs"/>
                <a:sym typeface="Wingdings" panose="05000000000000000000" pitchFamily="2" charset="2"/>
              </a:rPr>
              <a:t>N</a:t>
            </a:r>
            <a:r>
              <a:rPr lang="en-HK" altLang="zh-TW" sz="2400" dirty="0" err="1">
                <a:solidFill>
                  <a:schemeClr val="tx1"/>
                </a:solidFill>
                <a:latin typeface="+mn-lt"/>
                <a:cs typeface="+mn-cs"/>
                <a:sym typeface="Wingdings" panose="05000000000000000000" pitchFamily="2" charset="2"/>
              </a:rPr>
              <a:t>ew</a:t>
            </a:r>
            <a:r>
              <a:rPr lang="en-HK" altLang="zh-TW" sz="2400" dirty="0">
                <a:solidFill>
                  <a:schemeClr val="tx1"/>
                </a:solidFill>
                <a:latin typeface="+mn-lt"/>
                <a:cs typeface="+mn-cs"/>
                <a:sym typeface="Wingdings" panose="05000000000000000000" pitchFamily="2" charset="2"/>
              </a:rPr>
              <a:t>  Image Asset</a:t>
            </a: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228D2-2197-4D1B-975B-477DE790E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00"/>
          <a:stretch/>
        </p:blipFill>
        <p:spPr>
          <a:xfrm>
            <a:off x="1812669" y="2147298"/>
            <a:ext cx="5518662" cy="4100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211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HK" sz="2400" dirty="0">
                <a:solidFill>
                  <a:schemeClr val="tx1"/>
                </a:solidFill>
                <a:latin typeface="+mn-lt"/>
                <a:cs typeface="+mn-cs"/>
              </a:rPr>
              <a:t>Change the launcher icon</a:t>
            </a: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B0E2B-65A9-44F1-86A0-E99891DF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09800"/>
            <a:ext cx="6629400" cy="374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BD6973-8DB8-486F-B058-53137AED60CE}"/>
              </a:ext>
            </a:extLst>
          </p:cNvPr>
          <p:cNvSpPr txBox="1"/>
          <p:nvPr/>
        </p:nvSpPr>
        <p:spPr>
          <a:xfrm>
            <a:off x="4038600" y="5334000"/>
            <a:ext cx="1752600" cy="30777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00FF"/>
                </a:solidFill>
              </a:rPr>
              <a:t>Change the path</a:t>
            </a:r>
            <a:endParaRPr lang="en-CA" sz="1400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57EE17-7CA0-41C5-B2F3-184744F2AEE1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581400" y="4724400"/>
            <a:ext cx="457200" cy="7634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035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7B7395-6D9C-48B4-B3C2-D6796DBC3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63" y="2147298"/>
            <a:ext cx="3621674" cy="4122979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HK" sz="2400" dirty="0">
                <a:solidFill>
                  <a:schemeClr val="tx1"/>
                </a:solidFill>
                <a:latin typeface="+mn-lt"/>
                <a:cs typeface="+mn-cs"/>
              </a:rPr>
              <a:t>Change the launcher icon</a:t>
            </a: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D6973-8DB8-486F-B058-53137AED60CE}"/>
              </a:ext>
            </a:extLst>
          </p:cNvPr>
          <p:cNvSpPr txBox="1"/>
          <p:nvPr/>
        </p:nvSpPr>
        <p:spPr>
          <a:xfrm>
            <a:off x="5842973" y="5400373"/>
            <a:ext cx="1752600" cy="30777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00FF"/>
                </a:solidFill>
              </a:rPr>
              <a:t>Locate the file</a:t>
            </a:r>
            <a:endParaRPr lang="en-CA" sz="1400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57EE17-7CA0-41C5-B2F3-184744F2AEE1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105400" y="4965050"/>
            <a:ext cx="737573" cy="5892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16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49B6D38-A110-4C72-B0CC-45FA5BC36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46" y="2172012"/>
            <a:ext cx="6714907" cy="3791607"/>
          </a:xfrm>
          <a:prstGeom prst="rect">
            <a:avLst/>
          </a:prstGeom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HK" sz="2400" dirty="0">
                <a:solidFill>
                  <a:schemeClr val="tx1"/>
                </a:solidFill>
                <a:latin typeface="+mn-lt"/>
                <a:cs typeface="+mn-cs"/>
              </a:rPr>
              <a:t>Change the launcher icon</a:t>
            </a: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D6973-8DB8-486F-B058-53137AED60CE}"/>
              </a:ext>
            </a:extLst>
          </p:cNvPr>
          <p:cNvSpPr txBox="1"/>
          <p:nvPr/>
        </p:nvSpPr>
        <p:spPr>
          <a:xfrm>
            <a:off x="3200400" y="5426683"/>
            <a:ext cx="1752600" cy="30777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00FF"/>
                </a:solidFill>
              </a:rPr>
              <a:t>Change to Circle</a:t>
            </a:r>
            <a:endParaRPr lang="en-CA" sz="1400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57EE17-7CA0-41C5-B2F3-184744F2AEE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743200" y="4495800"/>
            <a:ext cx="1333500" cy="930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D73A0-8ED3-4477-A1EB-52A9F358895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048000" y="3901666"/>
            <a:ext cx="1028700" cy="1525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HK" sz="2400" dirty="0">
                <a:solidFill>
                  <a:schemeClr val="tx1"/>
                </a:solidFill>
                <a:latin typeface="+mn-lt"/>
                <a:cs typeface="+mn-cs"/>
              </a:rPr>
              <a:t>Extend </a:t>
            </a:r>
            <a:r>
              <a:rPr lang="en-HK" sz="2400" dirty="0" err="1">
                <a:solidFill>
                  <a:schemeClr val="tx1"/>
                </a:solidFill>
                <a:latin typeface="+mn-lt"/>
                <a:cs typeface="+mn-cs"/>
              </a:rPr>
              <a:t>ListActivity</a:t>
            </a: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D6973-8DB8-486F-B058-53137AED60CE}"/>
              </a:ext>
            </a:extLst>
          </p:cNvPr>
          <p:cNvSpPr txBox="1"/>
          <p:nvPr/>
        </p:nvSpPr>
        <p:spPr>
          <a:xfrm>
            <a:off x="3200400" y="5426683"/>
            <a:ext cx="1752600" cy="30777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00FF"/>
                </a:solidFill>
              </a:rPr>
              <a:t>Change to Circle</a:t>
            </a:r>
            <a:endParaRPr lang="en-CA" sz="1400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57EE17-7CA0-41C5-B2F3-184744F2AEE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743200" y="4495800"/>
            <a:ext cx="1333500" cy="9308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5D73A0-8ED3-4477-A1EB-52A9F358895B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048000" y="3901666"/>
            <a:ext cx="1028700" cy="1525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01CF7-9CD8-4F81-85AA-853E4BBDD1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58" b="17606"/>
          <a:stretch/>
        </p:blipFill>
        <p:spPr>
          <a:xfrm>
            <a:off x="1638300" y="2169952"/>
            <a:ext cx="5867400" cy="3984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BE52CD-E087-4FB5-BE2C-36D8097E0B1C}"/>
              </a:ext>
            </a:extLst>
          </p:cNvPr>
          <p:cNvSpPr txBox="1"/>
          <p:nvPr/>
        </p:nvSpPr>
        <p:spPr>
          <a:xfrm>
            <a:off x="7012974" y="2815913"/>
            <a:ext cx="175260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00FF"/>
                </a:solidFill>
              </a:rPr>
              <a:t>Extend </a:t>
            </a:r>
            <a:r>
              <a:rPr lang="en-HK" sz="1400" dirty="0" err="1">
                <a:solidFill>
                  <a:srgbClr val="0000FF"/>
                </a:solidFill>
              </a:rPr>
              <a:t>ListActivity</a:t>
            </a:r>
            <a:endParaRPr lang="en-CA" sz="1400" dirty="0">
              <a:solidFill>
                <a:srgbClr val="0000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206436-107A-40ED-A326-7F02AF750288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400800" y="2969802"/>
            <a:ext cx="612174" cy="459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B67E97-6BD7-48D2-8B1D-B52700EEC062}"/>
              </a:ext>
            </a:extLst>
          </p:cNvPr>
          <p:cNvSpPr txBox="1"/>
          <p:nvPr/>
        </p:nvSpPr>
        <p:spPr>
          <a:xfrm>
            <a:off x="6860059" y="4876800"/>
            <a:ext cx="175260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00FF"/>
                </a:solidFill>
              </a:rPr>
              <a:t>Delete or comment</a:t>
            </a:r>
            <a:endParaRPr lang="en-CA" sz="1400" dirty="0">
              <a:solidFill>
                <a:srgbClr val="0000FF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CBD46C-9BAA-40A6-AF91-6EDB3CD74C95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6019801" y="4485203"/>
            <a:ext cx="840258" cy="545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71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900237"/>
            <a:ext cx="8401050" cy="39719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1143000"/>
          </a:xfrm>
        </p:spPr>
        <p:txBody>
          <a:bodyPr/>
          <a:lstStyle/>
          <a:p>
            <a:r>
              <a:rPr lang="en-US" dirty="0"/>
              <a:t>Extending a </a:t>
            </a:r>
            <a:r>
              <a:rPr lang="en-US" dirty="0" smtClean="0"/>
              <a:t>ListActivity </a:t>
            </a:r>
            <a:r>
              <a:rPr lang="en-US" sz="1200" dirty="0" smtClean="0"/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593994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Array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82000" cy="4495800"/>
          </a:xfrm>
        </p:spPr>
        <p:txBody>
          <a:bodyPr>
            <a:normAutofit/>
          </a:bodyPr>
          <a:lstStyle/>
          <a:p>
            <a:r>
              <a:rPr lang="en-US" b="1" dirty="0" smtClean="0"/>
              <a:t>Array variables </a:t>
            </a:r>
            <a:r>
              <a:rPr lang="en-US" dirty="0" smtClean="0"/>
              <a:t>can store more than one value</a:t>
            </a:r>
          </a:p>
          <a:p>
            <a:r>
              <a:rPr lang="en-US" dirty="0" smtClean="0"/>
              <a:t>Different from other data types that can hold only one value</a:t>
            </a:r>
          </a:p>
          <a:p>
            <a:r>
              <a:rPr lang="en-US" dirty="0" smtClean="0"/>
              <a:t>Each individual item in an array is called an </a:t>
            </a:r>
            <a:r>
              <a:rPr lang="en-US" b="1" dirty="0" smtClean="0"/>
              <a:t>element</a:t>
            </a:r>
          </a:p>
          <a:p>
            <a:r>
              <a:rPr lang="en-US" dirty="0" smtClean="0"/>
              <a:t>Refer to each element using an index in the array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400" dirty="0"/>
              <a:t>In this chapter, you learn to:</a:t>
            </a:r>
          </a:p>
          <a:p>
            <a:r>
              <a:rPr lang="en-US" sz="2400" dirty="0"/>
              <a:t>Create an Android project </a:t>
            </a:r>
            <a:r>
              <a:rPr lang="en-US" sz="2400" dirty="0" smtClean="0"/>
              <a:t>using a list</a:t>
            </a:r>
            <a:endParaRPr lang="en-US" sz="2400" dirty="0"/>
          </a:p>
          <a:p>
            <a:r>
              <a:rPr lang="en-US" sz="2400" dirty="0"/>
              <a:t>Develop a user interface that uses ListView</a:t>
            </a:r>
          </a:p>
          <a:p>
            <a:r>
              <a:rPr lang="en-US" sz="2400" dirty="0"/>
              <a:t>Extend the ListActivity class</a:t>
            </a:r>
          </a:p>
          <a:p>
            <a:r>
              <a:rPr lang="en-US" sz="2400" dirty="0"/>
              <a:t>Use an array to create a list</a:t>
            </a:r>
          </a:p>
          <a:p>
            <a:r>
              <a:rPr lang="en-US" sz="2400" dirty="0"/>
              <a:t>Code a setListAdapter to display an array</a:t>
            </a:r>
          </a:p>
          <a:p>
            <a:r>
              <a:rPr lang="en-US" sz="2400" dirty="0"/>
              <a:t>Design a custom ListView layout with XML code</a:t>
            </a:r>
          </a:p>
          <a:p>
            <a:r>
              <a:rPr lang="en-US" sz="2400" dirty="0"/>
              <a:t>Display an image with the ListView control</a:t>
            </a:r>
          </a:p>
          <a:p>
            <a:r>
              <a:rPr lang="en-US" sz="2400" dirty="0"/>
              <a:t>Change the default title bar </a:t>
            </a:r>
            <a:r>
              <a:rPr lang="en-US" sz="2400" dirty="0" smtClean="0"/>
              <a:t>text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12C2C49-BB79-4792-B492-10891B3C4FC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an Array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Square brackets [ ] are used to define an array</a:t>
            </a:r>
          </a:p>
          <a:p>
            <a:r>
              <a:rPr lang="en-US" dirty="0" smtClean="0"/>
              <a:t>Curley braces { } contain the list of items in the array</a:t>
            </a:r>
          </a:p>
          <a:p>
            <a:pPr marL="400050" lvl="1" indent="0">
              <a:buNone/>
            </a:pPr>
            <a:r>
              <a:rPr lang="en-US" sz="1900" dirty="0">
                <a:latin typeface="OCR A Extended" pitchFamily="50" charset="0"/>
              </a:rPr>
              <a:t/>
            </a:r>
            <a:br>
              <a:rPr lang="en-US" sz="1900" dirty="0">
                <a:latin typeface="OCR A Extended" pitchFamily="50" charset="0"/>
              </a:rPr>
            </a:br>
            <a:endParaRPr lang="en-US" sz="1900" dirty="0">
              <a:latin typeface="OCR A Extend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2895600"/>
            <a:ext cx="8162925" cy="1238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86" y="4174958"/>
            <a:ext cx="4924425" cy="20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2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sz="3200" dirty="0"/>
              <a:t>Using a setListAdapter and Array Adapter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b="1" dirty="0" smtClean="0"/>
              <a:t>adapter</a:t>
            </a:r>
            <a:r>
              <a:rPr lang="en-US" dirty="0" smtClean="0"/>
              <a:t> provides a model for the layout and converts the data into a list</a:t>
            </a:r>
          </a:p>
          <a:p>
            <a:pPr algn="just"/>
            <a:r>
              <a:rPr lang="en-US" dirty="0" smtClean="0"/>
              <a:t>The </a:t>
            </a:r>
            <a:r>
              <a:rPr lang="en-US" b="1" dirty="0" err="1" smtClean="0"/>
              <a:t>setListAdapter</a:t>
            </a:r>
            <a:r>
              <a:rPr lang="en-US" dirty="0" smtClean="0"/>
              <a:t> projects the data to the on-screen list by connecting the </a:t>
            </a:r>
            <a:r>
              <a:rPr lang="en-US" dirty="0" err="1" smtClean="0"/>
              <a:t>ListActivity’s</a:t>
            </a:r>
            <a:r>
              <a:rPr lang="en-US" dirty="0" smtClean="0"/>
              <a:t> </a:t>
            </a:r>
            <a:r>
              <a:rPr lang="en-US" dirty="0" err="1" smtClean="0"/>
              <a:t>ListView</a:t>
            </a:r>
            <a:r>
              <a:rPr lang="en-US" dirty="0" smtClean="0"/>
              <a:t> object to the array data</a:t>
            </a:r>
          </a:p>
          <a:p>
            <a:r>
              <a:rPr lang="en-US" dirty="0" smtClean="0"/>
              <a:t>An </a:t>
            </a:r>
            <a:r>
              <a:rPr lang="en-US" b="1" dirty="0" smtClean="0"/>
              <a:t>array adapter </a:t>
            </a:r>
            <a:r>
              <a:rPr lang="en-US" dirty="0" smtClean="0"/>
              <a:t>supplies the array data to the ListView</a:t>
            </a:r>
          </a:p>
          <a:p>
            <a:pPr marL="457200" lvl="1" indent="0">
              <a:buNone/>
            </a:pPr>
            <a:r>
              <a:rPr lang="en-US" dirty="0" smtClean="0">
                <a:latin typeface="OCR A Extended" pitchFamily="50" charset="0"/>
              </a:rPr>
              <a:t/>
            </a:r>
            <a:br>
              <a:rPr lang="en-US" dirty="0" smtClean="0">
                <a:latin typeface="OCR A Extended" pitchFamily="50" charset="0"/>
              </a:rPr>
            </a:br>
            <a:endParaRPr lang="en-US" dirty="0">
              <a:latin typeface="OCR A Extended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4400" y="4689658"/>
            <a:ext cx="76962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setListAdapter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ArrayAdapter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&lt;String&gt;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,R.layout.</a:t>
            </a:r>
            <a:r>
              <a:rPr kumimoji="0" lang="en-US" altLang="en-US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support_simple_spinner_dropd</a:t>
            </a:r>
            <a:r>
              <a:rPr kumimoji="0" lang="en-US" altLang="en-US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kumimoji="0" lang="en-US" altLang="en-US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own_item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,attraction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4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sz="3200" dirty="0"/>
              <a:t>Using a setListAdapter and Array Adapter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1562100"/>
            <a:ext cx="8239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98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sz="3200" dirty="0"/>
              <a:t>Using a setListAdapter and Array Adapter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28" y="1676400"/>
            <a:ext cx="472440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9683E4-7EC9-44CD-BE94-5C86118A8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5" r="8289"/>
          <a:stretch/>
        </p:blipFill>
        <p:spPr>
          <a:xfrm>
            <a:off x="990600" y="1462216"/>
            <a:ext cx="2286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2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sz="3200" dirty="0"/>
              <a:t>Using a setListAdapter and Array Adapter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7EFAE3-DDAC-4137-8F14-492D2A558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22" y="1676400"/>
            <a:ext cx="7779119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60A28B-07EE-4D57-8830-3AA3C880CBED}"/>
              </a:ext>
            </a:extLst>
          </p:cNvPr>
          <p:cNvSpPr txBox="1"/>
          <p:nvPr/>
        </p:nvSpPr>
        <p:spPr>
          <a:xfrm>
            <a:off x="6402858" y="3058597"/>
            <a:ext cx="1752600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>
                <a:solidFill>
                  <a:srgbClr val="0000FF"/>
                </a:solidFill>
              </a:rPr>
              <a:t>Change to </a:t>
            </a:r>
            <a:r>
              <a:rPr lang="en-HK" sz="1400" dirty="0" err="1">
                <a:solidFill>
                  <a:srgbClr val="0000FF"/>
                </a:solidFill>
              </a:rPr>
              <a:t>Theme.AppCompat</a:t>
            </a:r>
            <a:endParaRPr lang="en-CA" sz="1400" dirty="0">
              <a:solidFill>
                <a:srgbClr val="0000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6003D4-6342-4ADB-8613-79632C48548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562600" y="2667000"/>
            <a:ext cx="840258" cy="6532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320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r>
              <a:rPr lang="en-US" sz="3200" dirty="0"/>
              <a:t>Adding the Images to </a:t>
            </a:r>
            <a:r>
              <a:rPr lang="en-US" sz="3200" dirty="0" smtClean="0"/>
              <a:t>the Resources </a:t>
            </a:r>
            <a:r>
              <a:rPr lang="en-US" sz="3200" dirty="0"/>
              <a:t>Folder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495800"/>
          </a:xfrm>
        </p:spPr>
        <p:txBody>
          <a:bodyPr>
            <a:normAutofit/>
          </a:bodyPr>
          <a:lstStyle/>
          <a:p>
            <a:r>
              <a:rPr lang="en-US" dirty="0" smtClean="0"/>
              <a:t>Images must be </a:t>
            </a:r>
            <a:br>
              <a:rPr lang="en-US" dirty="0" smtClean="0"/>
            </a:br>
            <a:r>
              <a:rPr lang="en-US" dirty="0" smtClean="0"/>
              <a:t>located</a:t>
            </a:r>
            <a:r>
              <a:rPr lang="en-US" dirty="0"/>
              <a:t> </a:t>
            </a:r>
            <a:r>
              <a:rPr lang="en-US" dirty="0" smtClean="0"/>
              <a:t>in the </a:t>
            </a:r>
            <a:br>
              <a:rPr lang="en-US" dirty="0" smtClean="0"/>
            </a:br>
            <a:r>
              <a:rPr lang="en-US" dirty="0" smtClean="0"/>
              <a:t>drawable-hdpi folder</a:t>
            </a:r>
          </a:p>
          <a:p>
            <a:r>
              <a:rPr lang="en-US" dirty="0" smtClean="0"/>
              <a:t>Remember that images</a:t>
            </a:r>
            <a:br>
              <a:rPr lang="en-US" dirty="0" smtClean="0"/>
            </a:br>
            <a:r>
              <a:rPr lang="en-US" dirty="0" smtClean="0"/>
              <a:t>may be subject to </a:t>
            </a:r>
            <a:br>
              <a:rPr lang="en-US" dirty="0" smtClean="0"/>
            </a:br>
            <a:r>
              <a:rPr lang="en-US" dirty="0" smtClean="0"/>
              <a:t>copyright laws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574" y="1414463"/>
            <a:ext cx="4680826" cy="4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68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String Table</a:t>
            </a:r>
            <a:endParaRPr lang="en-US" sz="1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2095500"/>
            <a:ext cx="81343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5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Creating a Custom XML Layout for a ListView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27F6CAC1-C71A-4310-B3C5-7908ED98341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0CA9F-80C6-4A1C-807B-714EA5531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8237"/>
          <a:stretch/>
        </p:blipFill>
        <p:spPr>
          <a:xfrm>
            <a:off x="304800" y="1617679"/>
            <a:ext cx="6629400" cy="4520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EF65D-3EA3-4C0F-8E03-731ADAE20E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01" t="15970" r="28333" b="6691"/>
          <a:stretch/>
        </p:blipFill>
        <p:spPr>
          <a:xfrm>
            <a:off x="6324600" y="1950308"/>
            <a:ext cx="2438400" cy="38099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9840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 sz="3200" dirty="0"/>
              <a:t>Coding a setListAdapter with a Custom XML Layout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495800"/>
          </a:xfrm>
        </p:spPr>
        <p:txBody>
          <a:bodyPr>
            <a:normAutofit/>
          </a:bodyPr>
          <a:lstStyle/>
          <a:p>
            <a:r>
              <a:rPr lang="en-US" dirty="0"/>
              <a:t>Built-in layout is called </a:t>
            </a:r>
            <a:r>
              <a:rPr lang="en-US" dirty="0">
                <a:latin typeface="OCR A Extended" pitchFamily="50" charset="0"/>
              </a:rPr>
              <a:t>simple_list_item_1</a:t>
            </a:r>
          </a:p>
          <a:p>
            <a:pPr lvl="1"/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63" y="2085975"/>
            <a:ext cx="81343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67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 sz="3200" dirty="0"/>
              <a:t>Coding a setListAdapter with a Custom XML Layout </a:t>
            </a:r>
            <a:r>
              <a:rPr lang="en-US" sz="1200" dirty="0"/>
              <a:t>(continued)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834C9-BFE9-4441-8FF3-F24EF2346D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5" r="8525"/>
          <a:stretch/>
        </p:blipFill>
        <p:spPr>
          <a:xfrm>
            <a:off x="3505199" y="1752600"/>
            <a:ext cx="205740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r>
              <a:rPr lang="en-US" sz="1200" dirty="0" smtClean="0"/>
              <a:t>(continued)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Code a custom setListAdapter for a custom layout</a:t>
            </a:r>
          </a:p>
          <a:p>
            <a:r>
              <a:rPr lang="en-US" sz="2400" dirty="0"/>
              <a:t>Call the onListItemClick method when a list item is selected</a:t>
            </a:r>
          </a:p>
          <a:p>
            <a:r>
              <a:rPr lang="en-US" sz="2400" dirty="0"/>
              <a:t>Write code using the Switch decision structure</a:t>
            </a:r>
          </a:p>
          <a:p>
            <a:r>
              <a:rPr lang="en-US" sz="2400" dirty="0"/>
              <a:t>Call an intent to work with an outside app</a:t>
            </a:r>
          </a:p>
          <a:p>
            <a:r>
              <a:rPr lang="en-US" sz="2400" dirty="0"/>
              <a:t>Open an Android Web browser</a:t>
            </a:r>
          </a:p>
          <a:p>
            <a:r>
              <a:rPr lang="en-US" sz="2400" dirty="0"/>
              <a:t>Launch a Web site through the use of a URI using an Android browser</a:t>
            </a:r>
          </a:p>
          <a:p>
            <a:r>
              <a:rPr lang="en-US" sz="2400" dirty="0"/>
              <a:t>Test an application with multiple </a:t>
            </a:r>
            <a:r>
              <a:rPr lang="en-US" sz="2400" dirty="0" smtClean="0"/>
              <a:t>decisions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98A0640-9F0F-4361-B32A-FB52FF6B049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Using the onListItemClick method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>
          <a:xfrm>
            <a:off x="533400" y="1447800"/>
            <a:ext cx="8077200" cy="4495800"/>
          </a:xfrm>
        </p:spPr>
        <p:txBody>
          <a:bodyPr>
            <a:normAutofit/>
          </a:bodyPr>
          <a:lstStyle/>
          <a:p>
            <a:r>
              <a:rPr lang="en-US" b="1" dirty="0" smtClean="0"/>
              <a:t>onListItemClick() </a:t>
            </a:r>
            <a:r>
              <a:rPr lang="en-US" dirty="0" smtClean="0"/>
              <a:t>is called when an item from the list is selected</a:t>
            </a:r>
          </a:p>
          <a:p>
            <a:r>
              <a:rPr lang="en-US" dirty="0"/>
              <a:t>The item’s </a:t>
            </a:r>
            <a:r>
              <a:rPr lang="en-US" b="1" dirty="0" smtClean="0"/>
              <a:t>position</a:t>
            </a:r>
            <a:r>
              <a:rPr lang="en-US" dirty="0" smtClean="0"/>
              <a:t> in the list is captured so the app knows which of the items was selected</a:t>
            </a:r>
          </a:p>
          <a:p>
            <a:r>
              <a:rPr lang="en-US" dirty="0" smtClean="0"/>
              <a:t>The position represents the number of the item in the list and id is row id of the item that was clicked</a:t>
            </a:r>
            <a:endParaRPr lang="en-US" dirty="0"/>
          </a:p>
          <a:p>
            <a:pPr lvl="1"/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4343400"/>
            <a:ext cx="823912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3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Using the onListItemClick </a:t>
            </a:r>
            <a:r>
              <a:rPr lang="en-US" dirty="0" smtClean="0"/>
              <a:t>method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82010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72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Decision Structure – Switch Statement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statements are also decision structures</a:t>
            </a:r>
          </a:p>
          <a:p>
            <a:r>
              <a:rPr lang="en-US" dirty="0"/>
              <a:t>The </a:t>
            </a:r>
            <a:r>
              <a:rPr lang="en-US" b="1" dirty="0" smtClean="0"/>
              <a:t>switch</a:t>
            </a:r>
            <a:r>
              <a:rPr lang="en-US" dirty="0" smtClean="0"/>
              <a:t> statement is used when there are many list items to be evaluated</a:t>
            </a:r>
          </a:p>
          <a:p>
            <a:r>
              <a:rPr lang="en-US" dirty="0" smtClean="0"/>
              <a:t>Can only evaluate integers or single characters</a:t>
            </a:r>
          </a:p>
          <a:p>
            <a:r>
              <a:rPr lang="en-US" dirty="0" smtClean="0"/>
              <a:t>The keyword </a:t>
            </a:r>
            <a:r>
              <a:rPr lang="en-US" b="1" dirty="0" smtClean="0"/>
              <a:t>case</a:t>
            </a:r>
            <a:r>
              <a:rPr lang="en-US" dirty="0" smtClean="0"/>
              <a:t> is used to test each item</a:t>
            </a:r>
          </a:p>
          <a:p>
            <a:r>
              <a:rPr lang="en-US" dirty="0" smtClean="0"/>
              <a:t>The keyword </a:t>
            </a:r>
            <a:r>
              <a:rPr lang="en-US" b="1" dirty="0" smtClean="0"/>
              <a:t>break</a:t>
            </a:r>
            <a:r>
              <a:rPr lang="en-US" dirty="0" smtClean="0"/>
              <a:t> is used to exit the switch decision structure</a:t>
            </a:r>
            <a:endParaRPr lang="en-US" dirty="0"/>
          </a:p>
          <a:p>
            <a:pPr lvl="1"/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56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Decision Structure – Switch </a:t>
            </a:r>
            <a:r>
              <a:rPr lang="en-US" dirty="0" smtClean="0"/>
              <a:t>Statement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8229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3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Decision Structure – Switch </a:t>
            </a:r>
            <a:r>
              <a:rPr lang="en-US" dirty="0" smtClean="0"/>
              <a:t>Statement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1579"/>
            <a:ext cx="7924800" cy="481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6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610600" cy="1143000"/>
          </a:xfrm>
        </p:spPr>
        <p:txBody>
          <a:bodyPr/>
          <a:lstStyle/>
          <a:p>
            <a:r>
              <a:rPr lang="en-US" dirty="0"/>
              <a:t>Android Intents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Android intents send and receive activities and services including:</a:t>
            </a:r>
          </a:p>
          <a:p>
            <a:pPr lvl="1"/>
            <a:r>
              <a:rPr lang="en-US" dirty="0" smtClean="0"/>
              <a:t>Opening a Web page in a browser</a:t>
            </a:r>
          </a:p>
          <a:p>
            <a:pPr lvl="1"/>
            <a:r>
              <a:rPr lang="en-US" dirty="0" smtClean="0"/>
              <a:t>Calling a phone number</a:t>
            </a:r>
          </a:p>
          <a:p>
            <a:pPr lvl="1"/>
            <a:r>
              <a:rPr lang="en-US" dirty="0" smtClean="0"/>
              <a:t>Locating a GPS position on a map</a:t>
            </a:r>
          </a:p>
          <a:p>
            <a:pPr lvl="1"/>
            <a:r>
              <a:rPr lang="en-US" dirty="0" smtClean="0"/>
              <a:t>Posting notes to a note-taking program</a:t>
            </a:r>
          </a:p>
          <a:p>
            <a:pPr lvl="1"/>
            <a:r>
              <a:rPr lang="en-US" dirty="0" smtClean="0"/>
              <a:t>Opening your </a:t>
            </a:r>
            <a:r>
              <a:rPr lang="en-US" dirty="0"/>
              <a:t>c</a:t>
            </a:r>
            <a:r>
              <a:rPr lang="en-US" dirty="0" smtClean="0"/>
              <a:t>ontacts list</a:t>
            </a:r>
          </a:p>
          <a:p>
            <a:pPr lvl="1"/>
            <a:r>
              <a:rPr lang="en-US" smtClean="0"/>
              <a:t>Sending a photo</a:t>
            </a:r>
            <a:endParaRPr lang="en-US" dirty="0" smtClean="0"/>
          </a:p>
          <a:p>
            <a:pPr lvl="1"/>
            <a:r>
              <a:rPr lang="en-US" dirty="0" smtClean="0"/>
              <a:t>Posting to a social network</a:t>
            </a:r>
            <a:endParaRPr lang="en-US" dirty="0"/>
          </a:p>
          <a:p>
            <a:pPr lvl="1"/>
            <a:endParaRPr lang="en-US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9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610600" cy="1143000"/>
          </a:xfrm>
        </p:spPr>
        <p:txBody>
          <a:bodyPr/>
          <a:lstStyle/>
          <a:p>
            <a:r>
              <a:rPr lang="en-US" sz="3200" dirty="0"/>
              <a:t>Launching the Browser from an Android Device</a:t>
            </a:r>
          </a:p>
        </p:txBody>
      </p:sp>
      <p:sp>
        <p:nvSpPr>
          <p:cNvPr id="1945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intent sends the browser a </a:t>
            </a:r>
            <a:r>
              <a:rPr lang="en-US" b="1" dirty="0" smtClean="0"/>
              <a:t>URI</a:t>
            </a:r>
            <a:r>
              <a:rPr lang="en-US" dirty="0" smtClean="0"/>
              <a:t> (Uniform  Resource Identifier)</a:t>
            </a:r>
          </a:p>
          <a:p>
            <a:r>
              <a:rPr lang="en-US" dirty="0" smtClean="0"/>
              <a:t>URI is similar to </a:t>
            </a:r>
            <a:r>
              <a:rPr lang="en-US" b="1" dirty="0" smtClean="0"/>
              <a:t>URL</a:t>
            </a:r>
            <a:r>
              <a:rPr lang="en-US" dirty="0" smtClean="0"/>
              <a:t> (Uniform Resource Locator) </a:t>
            </a:r>
          </a:p>
          <a:p>
            <a:r>
              <a:rPr lang="en-US" dirty="0" smtClean="0"/>
              <a:t>URI has additional information necessary for gaining access to the resources required for posting the page</a:t>
            </a:r>
            <a:endParaRPr lang="en-US" dirty="0"/>
          </a:p>
          <a:p>
            <a:r>
              <a:rPr lang="en-US" dirty="0" smtClean="0"/>
              <a:t>The action called </a:t>
            </a:r>
            <a:r>
              <a:rPr lang="en-US" b="1" dirty="0" smtClean="0"/>
              <a:t>ACTION_VIEW</a:t>
            </a:r>
            <a:r>
              <a:rPr lang="en-US" dirty="0" smtClean="0"/>
              <a:t> (must be in </a:t>
            </a:r>
            <a:r>
              <a:rPr lang="en-US" cap="small" dirty="0" smtClean="0"/>
              <a:t>caps</a:t>
            </a:r>
            <a:r>
              <a:rPr lang="en-US" dirty="0" smtClean="0"/>
              <a:t>) is what actually displays the page in the browser</a:t>
            </a:r>
          </a:p>
          <a:p>
            <a:r>
              <a:rPr lang="en-US" dirty="0" smtClean="0"/>
              <a:t>ACTION_VIEW is the most common action performed on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58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610600" cy="1143000"/>
          </a:xfrm>
        </p:spPr>
        <p:txBody>
          <a:bodyPr/>
          <a:lstStyle/>
          <a:p>
            <a:r>
              <a:rPr lang="en-US" sz="3200" dirty="0"/>
              <a:t>Launching the Browser from an Android </a:t>
            </a:r>
            <a:r>
              <a:rPr lang="en-US" sz="3200" dirty="0" smtClean="0"/>
              <a:t>Device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1599147"/>
            <a:ext cx="7724775" cy="46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58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610600" cy="1143000"/>
          </a:xfrm>
        </p:spPr>
        <p:txBody>
          <a:bodyPr/>
          <a:lstStyle/>
          <a:p>
            <a:r>
              <a:rPr lang="en-US" sz="3200" dirty="0"/>
              <a:t>Launching the Browser from an Android </a:t>
            </a:r>
            <a:r>
              <a:rPr lang="en-US" sz="3200" dirty="0" smtClean="0"/>
              <a:t>Device </a:t>
            </a:r>
            <a:r>
              <a:rPr lang="en-US" sz="1100" dirty="0" smtClean="0"/>
              <a:t>(continued)</a:t>
            </a:r>
            <a:endParaRPr lang="en-US" sz="35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82391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2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610600" cy="1143000"/>
          </a:xfrm>
        </p:spPr>
        <p:txBody>
          <a:bodyPr/>
          <a:lstStyle/>
          <a:p>
            <a:r>
              <a:rPr lang="en-US" sz="3200" dirty="0"/>
              <a:t>Launching the Browser from an Android Device </a:t>
            </a:r>
            <a:r>
              <a:rPr lang="en-US" sz="1100" dirty="0"/>
              <a:t>(continued)</a:t>
            </a:r>
            <a:endParaRPr lang="en-US" sz="3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4042EF11-2F76-4F45-A205-A5BF6E5CD3B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798" y="1526568"/>
            <a:ext cx="5855804" cy="46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1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List</a:t>
            </a:r>
          </a:p>
        </p:txBody>
      </p:sp>
      <p:sp>
        <p:nvSpPr>
          <p:cNvPr id="13315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Lists are one of the most common designs in mobile apps</a:t>
            </a:r>
          </a:p>
          <a:p>
            <a:pPr lvl="1"/>
            <a:r>
              <a:rPr lang="en-US" dirty="0" smtClean="0"/>
              <a:t>Scrollable</a:t>
            </a:r>
          </a:p>
          <a:p>
            <a:pPr lvl="1"/>
            <a:r>
              <a:rPr lang="en-US" dirty="0" smtClean="0"/>
              <a:t>Selectable</a:t>
            </a:r>
          </a:p>
          <a:p>
            <a:pPr lvl="1"/>
            <a:r>
              <a:rPr lang="en-US" dirty="0" smtClean="0"/>
              <a:t>Programmable to bring up the</a:t>
            </a:r>
            <a:br>
              <a:rPr lang="en-US" dirty="0" smtClean="0"/>
            </a:br>
            <a:r>
              <a:rPr lang="en-US" dirty="0" smtClean="0"/>
              <a:t>next Activity (screen)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DCBF6309-13F3-4D4A-BC0B-0E279E88F55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181225"/>
            <a:ext cx="3400947" cy="4018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724400"/>
          </a:xfrm>
        </p:spPr>
        <p:txBody>
          <a:bodyPr>
            <a:normAutofit/>
          </a:bodyPr>
          <a:lstStyle/>
          <a:p>
            <a:r>
              <a:rPr lang="en-US" b="1" dirty="0"/>
              <a:t>Class Files are needed to display images on the screen when the user selects options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onCreate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method </a:t>
            </a:r>
            <a:br>
              <a:rPr lang="en-US" dirty="0"/>
            </a:br>
            <a:r>
              <a:rPr lang="en-US" dirty="0"/>
              <a:t>requests that</a:t>
            </a:r>
            <a:br>
              <a:rPr lang="en-US" dirty="0"/>
            </a:br>
            <a:r>
              <a:rPr lang="en-US" dirty="0"/>
              <a:t>the user </a:t>
            </a:r>
            <a:br>
              <a:rPr lang="en-US" dirty="0"/>
            </a:br>
            <a:r>
              <a:rPr lang="en-US" dirty="0"/>
              <a:t>interface </a:t>
            </a:r>
            <a:br>
              <a:rPr lang="en-US" dirty="0"/>
            </a:br>
            <a:r>
              <a:rPr lang="en-US" dirty="0"/>
              <a:t>opens to </a:t>
            </a:r>
            <a:br>
              <a:rPr lang="en-US" dirty="0"/>
            </a:br>
            <a:r>
              <a:rPr lang="en-US" dirty="0"/>
              <a:t>display an </a:t>
            </a:r>
            <a:br>
              <a:rPr lang="en-US" dirty="0"/>
            </a:br>
            <a:r>
              <a:rPr lang="en-US" dirty="0"/>
              <a:t>image of the </a:t>
            </a:r>
            <a:br>
              <a:rPr lang="en-US" dirty="0"/>
            </a:br>
            <a:r>
              <a:rPr lang="en-US" dirty="0"/>
              <a:t>attraction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Adding Multiple Class Files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03F7A6-F200-4927-AE8A-8DD999B3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00" b="8237"/>
          <a:stretch/>
        </p:blipFill>
        <p:spPr>
          <a:xfrm>
            <a:off x="3276600" y="2438400"/>
            <a:ext cx="5097982" cy="3733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2963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724400"/>
          </a:xfrm>
        </p:spPr>
        <p:txBody>
          <a:bodyPr>
            <a:normAutofit/>
          </a:bodyPr>
          <a:lstStyle/>
          <a:p>
            <a:r>
              <a:rPr lang="en-US" b="1" dirty="0"/>
              <a:t>Class Files are needed to display images on the screen when the user selects options</a:t>
            </a:r>
          </a:p>
          <a:p>
            <a:pPr lvl="1"/>
            <a:r>
              <a:rPr lang="en-US" dirty="0"/>
              <a:t>An onCreate </a:t>
            </a:r>
            <a:br>
              <a:rPr lang="en-US" dirty="0"/>
            </a:br>
            <a:r>
              <a:rPr lang="en-US" dirty="0"/>
              <a:t>method </a:t>
            </a:r>
            <a:br>
              <a:rPr lang="en-US" dirty="0"/>
            </a:br>
            <a:r>
              <a:rPr lang="en-US" dirty="0"/>
              <a:t>requests that</a:t>
            </a:r>
            <a:br>
              <a:rPr lang="en-US" dirty="0"/>
            </a:br>
            <a:r>
              <a:rPr lang="en-US" dirty="0"/>
              <a:t>the user </a:t>
            </a:r>
            <a:br>
              <a:rPr lang="en-US" dirty="0"/>
            </a:br>
            <a:r>
              <a:rPr lang="en-US" dirty="0"/>
              <a:t>interface </a:t>
            </a:r>
            <a:br>
              <a:rPr lang="en-US" dirty="0"/>
            </a:br>
            <a:r>
              <a:rPr lang="en-US" dirty="0"/>
              <a:t>opens to </a:t>
            </a:r>
            <a:br>
              <a:rPr lang="en-US" dirty="0"/>
            </a:br>
            <a:r>
              <a:rPr lang="en-US" dirty="0"/>
              <a:t>display an </a:t>
            </a:r>
            <a:br>
              <a:rPr lang="en-US" dirty="0"/>
            </a:br>
            <a:r>
              <a:rPr lang="en-US" dirty="0"/>
              <a:t>image of the </a:t>
            </a:r>
            <a:br>
              <a:rPr lang="en-US" dirty="0"/>
            </a:br>
            <a:r>
              <a:rPr lang="en-US" dirty="0"/>
              <a:t>attraction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Adding Multiple Class Files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1499F-F805-4CBC-8AA7-BDD44714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86" y="2438400"/>
            <a:ext cx="5524684" cy="35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Adding Multiple Class Files </a:t>
            </a:r>
            <a:r>
              <a:rPr lang="en-US" sz="1200" dirty="0"/>
              <a:t>(continued)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1510192"/>
            <a:ext cx="5133975" cy="473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25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Designing XML Layout Files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DF8582-2AB2-46FD-83A1-0EAE80E66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7" t="15971" b="9784"/>
          <a:stretch/>
        </p:blipFill>
        <p:spPr>
          <a:xfrm>
            <a:off x="800100" y="1600200"/>
            <a:ext cx="7543800" cy="4114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B4FAA-3EE6-4488-86B6-5063B676D6DD}"/>
              </a:ext>
            </a:extLst>
          </p:cNvPr>
          <p:cNvSpPr txBox="1"/>
          <p:nvPr/>
        </p:nvSpPr>
        <p:spPr>
          <a:xfrm>
            <a:off x="6934200" y="5410200"/>
            <a:ext cx="175260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00FF"/>
                </a:solidFill>
              </a:rPr>
              <a:t>Constiants</a:t>
            </a:r>
            <a:endParaRPr lang="en-HK" sz="1400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7E9380-895C-481A-85A7-0A04732940A4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315200" y="4800602"/>
            <a:ext cx="495300" cy="609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714006-AB86-4CBF-829A-6DF6D6F5A282}"/>
              </a:ext>
            </a:extLst>
          </p:cNvPr>
          <p:cNvSpPr txBox="1"/>
          <p:nvPr/>
        </p:nvSpPr>
        <p:spPr>
          <a:xfrm>
            <a:off x="6629400" y="3506377"/>
            <a:ext cx="236220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00FF"/>
                </a:solidFill>
              </a:rPr>
              <a:t>srcCompat</a:t>
            </a:r>
            <a:r>
              <a:rPr lang="en-HK" sz="1400" dirty="0">
                <a:solidFill>
                  <a:srgbClr val="0000FF"/>
                </a:solidFill>
              </a:rPr>
              <a:t>: @drawable/willis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CF25A0-7FF9-4421-9128-1D3D4FA26C7C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7315200" y="3113610"/>
            <a:ext cx="495300" cy="3927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7C8817-EA25-44BD-BDF9-EBE2D94FA3C5}"/>
              </a:ext>
            </a:extLst>
          </p:cNvPr>
          <p:cNvSpPr txBox="1"/>
          <p:nvPr/>
        </p:nvSpPr>
        <p:spPr>
          <a:xfrm>
            <a:off x="7218921" y="1915592"/>
            <a:ext cx="1752600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00FF"/>
                </a:solidFill>
              </a:rPr>
              <a:t>contentDescription</a:t>
            </a:r>
            <a:r>
              <a:rPr lang="en-HK" sz="1400" dirty="0">
                <a:solidFill>
                  <a:srgbClr val="0000FF"/>
                </a:solidFill>
              </a:rPr>
              <a:t>: @string/willis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BED9D1-23BA-4683-93CE-A1431A38650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553201" y="2177202"/>
            <a:ext cx="665720" cy="320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838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Designing XML Layout Files </a:t>
            </a:r>
            <a:r>
              <a:rPr lang="en-US" sz="1200" dirty="0"/>
              <a:t>(continued)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859D4-20D1-46E5-B437-D5A0342A5C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1" t="15971" r="-1" b="11330"/>
          <a:stretch/>
        </p:blipFill>
        <p:spPr>
          <a:xfrm>
            <a:off x="693097" y="1676400"/>
            <a:ext cx="7757806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AE0A3E-87DF-4B4A-B19C-114D6DFECB22}"/>
              </a:ext>
            </a:extLst>
          </p:cNvPr>
          <p:cNvSpPr txBox="1"/>
          <p:nvPr/>
        </p:nvSpPr>
        <p:spPr>
          <a:xfrm>
            <a:off x="6934200" y="5410200"/>
            <a:ext cx="175260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00FF"/>
                </a:solidFill>
              </a:rPr>
              <a:t>Constiants</a:t>
            </a:r>
            <a:endParaRPr lang="en-HK" sz="1400" dirty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52450-20EE-4309-9618-0E5837216E0E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7315200" y="4800602"/>
            <a:ext cx="495300" cy="609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9391F79-8F70-4FA0-A47C-FE3D87117EFB}"/>
              </a:ext>
            </a:extLst>
          </p:cNvPr>
          <p:cNvSpPr txBox="1"/>
          <p:nvPr/>
        </p:nvSpPr>
        <p:spPr>
          <a:xfrm>
            <a:off x="6629400" y="3587526"/>
            <a:ext cx="236220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00FF"/>
                </a:solidFill>
              </a:rPr>
              <a:t>srcCompat</a:t>
            </a:r>
            <a:r>
              <a:rPr lang="en-HK" sz="1400" dirty="0">
                <a:solidFill>
                  <a:srgbClr val="0000FF"/>
                </a:solidFill>
              </a:rPr>
              <a:t>: @drawable/pier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0A3B3D-A6A2-4E61-9ECA-BAA51BD5871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315200" y="3194759"/>
            <a:ext cx="495300" cy="3927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077DB2-5186-41EC-B64E-54956F0A8961}"/>
              </a:ext>
            </a:extLst>
          </p:cNvPr>
          <p:cNvSpPr txBox="1"/>
          <p:nvPr/>
        </p:nvSpPr>
        <p:spPr>
          <a:xfrm>
            <a:off x="7010400" y="2059967"/>
            <a:ext cx="1752600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00FF"/>
                </a:solidFill>
              </a:rPr>
              <a:t>contentDescription</a:t>
            </a:r>
            <a:r>
              <a:rPr lang="en-HK" sz="1400" dirty="0">
                <a:solidFill>
                  <a:srgbClr val="0000FF"/>
                </a:solidFill>
              </a:rPr>
              <a:t>: @string/pier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4F2DAD-680A-494F-AE43-122F4B8C43C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6344680" y="2321577"/>
            <a:ext cx="665720" cy="320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74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Designing XML Layout Files </a:t>
            </a:r>
            <a:r>
              <a:rPr lang="en-US" sz="1200" dirty="0"/>
              <a:t>(continued)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61A85-7380-4196-AEEC-9830F88E7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5971" b="9784"/>
          <a:stretch/>
        </p:blipFill>
        <p:spPr>
          <a:xfrm>
            <a:off x="571500" y="1524000"/>
            <a:ext cx="8229600" cy="4540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6126E7-9B98-4067-AE56-DBCB1AA89531}"/>
              </a:ext>
            </a:extLst>
          </p:cNvPr>
          <p:cNvSpPr txBox="1"/>
          <p:nvPr/>
        </p:nvSpPr>
        <p:spPr>
          <a:xfrm>
            <a:off x="6934200" y="5410200"/>
            <a:ext cx="175260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00FF"/>
                </a:solidFill>
              </a:rPr>
              <a:t>Constiants</a:t>
            </a:r>
            <a:endParaRPr lang="en-HK" sz="1400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3284F6-28A4-4ECF-83F2-C41702B5D4D2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7315200" y="4800602"/>
            <a:ext cx="495300" cy="609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8BE6A69-716D-49C9-A721-58B42FCAE030}"/>
              </a:ext>
            </a:extLst>
          </p:cNvPr>
          <p:cNvSpPr txBox="1"/>
          <p:nvPr/>
        </p:nvSpPr>
        <p:spPr>
          <a:xfrm>
            <a:off x="6629400" y="3502974"/>
            <a:ext cx="2362200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00FF"/>
                </a:solidFill>
              </a:rPr>
              <a:t>srcCompat</a:t>
            </a:r>
            <a:r>
              <a:rPr lang="en-HK" sz="1400" dirty="0">
                <a:solidFill>
                  <a:srgbClr val="0000FF"/>
                </a:solidFill>
              </a:rPr>
              <a:t>: @drawable/water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403D74-7672-4108-8B1B-98E996256BB1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315200" y="3110207"/>
            <a:ext cx="495300" cy="3927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0E85A3-151A-4B87-9F61-F00F64ABAB1A}"/>
              </a:ext>
            </a:extLst>
          </p:cNvPr>
          <p:cNvSpPr txBox="1"/>
          <p:nvPr/>
        </p:nvSpPr>
        <p:spPr>
          <a:xfrm>
            <a:off x="7162800" y="1990631"/>
            <a:ext cx="1752600" cy="523220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HK" sz="1400" dirty="0" err="1">
                <a:solidFill>
                  <a:srgbClr val="0000FF"/>
                </a:solidFill>
              </a:rPr>
              <a:t>contentDescription</a:t>
            </a:r>
            <a:r>
              <a:rPr lang="en-HK" sz="1400" dirty="0">
                <a:solidFill>
                  <a:srgbClr val="0000FF"/>
                </a:solidFill>
              </a:rPr>
              <a:t>: @string/water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CB29C0-D8B8-4818-BCF5-4559D6A4020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497080" y="2252241"/>
            <a:ext cx="665720" cy="320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9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>
          <a:xfrm>
            <a:off x="533400" y="1552575"/>
            <a:ext cx="8077200" cy="4695825"/>
          </a:xfrm>
        </p:spPr>
        <p:txBody>
          <a:bodyPr>
            <a:normAutofit/>
          </a:bodyPr>
          <a:lstStyle/>
          <a:p>
            <a:r>
              <a:rPr lang="en-US" dirty="0"/>
              <a:t>A startActivity method opens the next Activity, which in turn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launches the </a:t>
            </a:r>
            <a:br>
              <a:rPr lang="en-US" dirty="0" smtClean="0"/>
            </a:br>
            <a:r>
              <a:rPr lang="en-US" dirty="0" smtClean="0"/>
              <a:t>appropriate </a:t>
            </a:r>
            <a:br>
              <a:rPr lang="en-US" dirty="0" smtClean="0"/>
            </a:br>
            <a:r>
              <a:rPr lang="en-US" dirty="0" smtClean="0"/>
              <a:t>XML </a:t>
            </a:r>
            <a:r>
              <a:rPr lang="en-US" dirty="0"/>
              <a:t>layout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displaying 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image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attraction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 smtClean="0"/>
              <a:t>Opening the Class Files</a:t>
            </a:r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002" y="2057401"/>
            <a:ext cx="6225998" cy="41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0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8"/>
          <p:cNvSpPr>
            <a:spLocks noGrp="1"/>
          </p:cNvSpPr>
          <p:nvPr>
            <p:ph idx="1"/>
          </p:nvPr>
        </p:nvSpPr>
        <p:spPr>
          <a:xfrm>
            <a:off x="533400" y="1552575"/>
            <a:ext cx="8077200" cy="4695825"/>
          </a:xfrm>
        </p:spPr>
        <p:txBody>
          <a:bodyPr>
            <a:normAutofit/>
          </a:bodyPr>
          <a:lstStyle/>
          <a:p>
            <a:r>
              <a:rPr lang="en-US" dirty="0"/>
              <a:t>Add </a:t>
            </a:r>
            <a:r>
              <a:rPr lang="en-US" dirty="0" err="1"/>
              <a:t>android:label</a:t>
            </a:r>
            <a:r>
              <a:rPr lang="en-US" dirty="0"/>
              <a:t> in AndroidManifest.xml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Changing the title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0CC7A-A2AB-450F-B626-156891BA5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40" b="22254"/>
          <a:stretch/>
        </p:blipFill>
        <p:spPr>
          <a:xfrm>
            <a:off x="1104900" y="2057400"/>
            <a:ext cx="6934200" cy="4047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1A3EFA-FE60-4F73-BB10-1F8E099E6A51}"/>
              </a:ext>
            </a:extLst>
          </p:cNvPr>
          <p:cNvSpPr/>
          <p:nvPr/>
        </p:nvSpPr>
        <p:spPr>
          <a:xfrm>
            <a:off x="2057400" y="4081135"/>
            <a:ext cx="4876800" cy="5670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766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EBC2EB95-216A-4844-ABD6-B51BEF8A84D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610600" cy="1143000"/>
          </a:xfrm>
        </p:spPr>
        <p:txBody>
          <a:bodyPr/>
          <a:lstStyle/>
          <a:p>
            <a:r>
              <a:rPr lang="en-US" dirty="0"/>
              <a:t>Running and </a:t>
            </a:r>
            <a:r>
              <a:rPr lang="en-US" dirty="0" smtClean="0"/>
              <a:t>Testing the </a:t>
            </a:r>
            <a:r>
              <a:rPr lang="en-US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ake </a:t>
            </a:r>
            <a:r>
              <a:rPr lang="en-US" dirty="0"/>
              <a:t>sure all the fields can </a:t>
            </a:r>
            <a:r>
              <a:rPr lang="en-US" dirty="0" smtClean="0"/>
              <a:t>gracefully handle </a:t>
            </a:r>
            <a:r>
              <a:rPr lang="en-US" dirty="0"/>
              <a:t>any tap or click or any value entered in any Android </a:t>
            </a:r>
            <a:r>
              <a:rPr lang="en-US" dirty="0" smtClean="0"/>
              <a:t>app</a:t>
            </a:r>
          </a:p>
          <a:p>
            <a:r>
              <a:rPr lang="en-US" dirty="0"/>
              <a:t>Testing an Android app is called usability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addition to the traditional navigation and ease of use</a:t>
            </a:r>
            <a:r>
              <a:rPr lang="en-US" dirty="0" smtClean="0"/>
              <a:t>, Section </a:t>
            </a:r>
            <a:r>
              <a:rPr lang="en-US" dirty="0"/>
              <a:t>508 compliance is a third component to be </a:t>
            </a:r>
            <a:r>
              <a:rPr lang="en-US" dirty="0" smtClean="0"/>
              <a:t>tested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1998 Amendment to Section 508 of </a:t>
            </a:r>
            <a:r>
              <a:rPr lang="en-US" dirty="0" smtClean="0"/>
              <a:t>the Rehabilitation </a:t>
            </a:r>
            <a:r>
              <a:rPr lang="en-US" dirty="0"/>
              <a:t>Act spells out accessibility </a:t>
            </a:r>
            <a:r>
              <a:rPr lang="en-US" dirty="0" smtClean="0"/>
              <a:t>requirements </a:t>
            </a:r>
            <a:r>
              <a:rPr lang="en-US" dirty="0"/>
              <a:t>for individuals with certain </a:t>
            </a:r>
            <a:r>
              <a:rPr lang="en-US" dirty="0" smtClean="0"/>
              <a:t>disabilities</a:t>
            </a:r>
          </a:p>
          <a:p>
            <a:pPr lvl="1"/>
            <a:r>
              <a:rPr lang="en-US" dirty="0" smtClean="0"/>
              <a:t>For more details</a:t>
            </a:r>
            <a:r>
              <a:rPr lang="en-US" dirty="0"/>
              <a:t>, refer to </a:t>
            </a:r>
            <a:r>
              <a:rPr lang="en-US" i="1" dirty="0" smtClean="0"/>
              <a:t>www.section508.gov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33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Images to the </a:t>
            </a:r>
            <a:r>
              <a:rPr lang="en-US" dirty="0" err="1" smtClean="0"/>
              <a:t>ListView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App</a:t>
            </a:r>
          </a:p>
          <a:p>
            <a:r>
              <a:rPr lang="en-US" dirty="0" smtClean="0"/>
              <a:t>In activity_main.xml, add a </a:t>
            </a:r>
            <a:r>
              <a:rPr lang="en-US" dirty="0" err="1" smtClean="0"/>
              <a:t>ListView</a:t>
            </a:r>
            <a:endParaRPr lang="en-US" dirty="0" smtClean="0"/>
          </a:p>
          <a:p>
            <a:r>
              <a:rPr lang="en-US" dirty="0" smtClean="0"/>
              <a:t>Create a new layout file having Linear layout (horizontal) with one </a:t>
            </a:r>
            <a:r>
              <a:rPr lang="en-US" dirty="0" err="1" smtClean="0"/>
              <a:t>ImageView</a:t>
            </a:r>
            <a:r>
              <a:rPr lang="en-US" dirty="0" smtClean="0"/>
              <a:t> and one </a:t>
            </a:r>
            <a:r>
              <a:rPr lang="en-US" dirty="0" err="1" smtClean="0"/>
              <a:t>TextView</a:t>
            </a:r>
            <a:endParaRPr lang="en-US" dirty="0" smtClean="0"/>
          </a:p>
          <a:p>
            <a:r>
              <a:rPr lang="en-US" dirty="0" smtClean="0"/>
              <a:t>In java file add two arrays</a:t>
            </a:r>
          </a:p>
          <a:p>
            <a:pPr marL="457200" lvl="1" indent="0">
              <a:buNone/>
            </a:pPr>
            <a:r>
              <a:rPr lang="en-US" dirty="0" smtClean="0"/>
              <a:t>String</a:t>
            </a:r>
            <a:r>
              <a:rPr lang="en-US" dirty="0"/>
              <a:t>[] attraction={"Stanley Park","</a:t>
            </a:r>
            <a:r>
              <a:rPr lang="en-US" dirty="0" err="1"/>
              <a:t>Capilano</a:t>
            </a:r>
            <a:r>
              <a:rPr lang="en-US" dirty="0"/>
              <a:t> Bridge",</a:t>
            </a:r>
          </a:p>
          <a:p>
            <a:pPr marL="0" indent="0">
              <a:buNone/>
            </a:pPr>
            <a:r>
              <a:rPr lang="en-US" dirty="0"/>
              <a:t>            "Canada Place"};</a:t>
            </a:r>
          </a:p>
          <a:p>
            <a:pPr marL="457200" lvl="1" indent="0">
              <a:buNone/>
            </a:pPr>
            <a:r>
              <a:rPr lang="en-US" dirty="0" err="1" smtClean="0"/>
              <a:t>int</a:t>
            </a:r>
            <a:r>
              <a:rPr lang="en-US" dirty="0"/>
              <a:t>[] images </a:t>
            </a:r>
            <a:r>
              <a:rPr lang="en-US" dirty="0" smtClean="0"/>
              <a:t>={</a:t>
            </a:r>
            <a:r>
              <a:rPr lang="en-US" dirty="0"/>
              <a:t>R.drawable.canadaplace,R.drawable.capilano,R.drawable.canadaplace};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5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List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AFFCC8F7-A93D-453C-B4C2-B5C9DE6E531D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514480"/>
            <a:ext cx="5962650" cy="47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91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 to the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752600"/>
            <a:ext cx="86106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In java file add following code:</a:t>
            </a:r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1800" dirty="0"/>
              <a:t>List&lt;</a:t>
            </a:r>
            <a:r>
              <a:rPr lang="en-US" sz="1800" dirty="0" err="1"/>
              <a:t>HashMap</a:t>
            </a:r>
            <a:r>
              <a:rPr lang="en-US" sz="1800" dirty="0"/>
              <a:t>&lt;</a:t>
            </a:r>
            <a:r>
              <a:rPr lang="en-US" sz="1800" dirty="0" err="1"/>
              <a:t>String,String</a:t>
            </a:r>
            <a:r>
              <a:rPr lang="en-US" sz="1800" dirty="0"/>
              <a:t>&gt;&gt; </a:t>
            </a:r>
            <a:r>
              <a:rPr lang="en-US" sz="1800" dirty="0" err="1"/>
              <a:t>aList</a:t>
            </a:r>
            <a:r>
              <a:rPr lang="en-US" sz="1800" dirty="0"/>
              <a:t> = </a:t>
            </a:r>
            <a:r>
              <a:rPr lang="en-US" sz="1800" dirty="0" smtClean="0"/>
              <a:t>new </a:t>
            </a:r>
            <a:r>
              <a:rPr lang="en-US" sz="1800" dirty="0" err="1" smtClean="0"/>
              <a:t>ArrayList</a:t>
            </a:r>
            <a:r>
              <a:rPr lang="en-US" sz="1800" dirty="0" smtClean="0"/>
              <a:t>&lt;</a:t>
            </a:r>
            <a:r>
              <a:rPr lang="en-US" sz="1800" dirty="0" err="1" smtClean="0"/>
              <a:t>HashMap</a:t>
            </a:r>
            <a:r>
              <a:rPr lang="en-US" sz="1800" dirty="0" smtClean="0"/>
              <a:t>&lt;</a:t>
            </a:r>
            <a:r>
              <a:rPr lang="en-US" sz="1800" dirty="0" err="1" smtClean="0"/>
              <a:t>String,String</a:t>
            </a:r>
            <a:r>
              <a:rPr lang="en-US" sz="1800" dirty="0"/>
              <a:t>&gt;&gt;();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   </a:t>
            </a:r>
            <a:r>
              <a:rPr lang="en-US" sz="2000" dirty="0"/>
              <a:t>for(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=0;i&lt;3;i++){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HashMap</a:t>
            </a:r>
            <a:r>
              <a:rPr lang="en-US" sz="2000" dirty="0"/>
              <a:t>&lt;String, String&gt; </a:t>
            </a:r>
            <a:r>
              <a:rPr lang="en-US" sz="2000" dirty="0" err="1"/>
              <a:t>hm</a:t>
            </a:r>
            <a:r>
              <a:rPr lang="en-US" sz="2000" dirty="0"/>
              <a:t> = new </a:t>
            </a:r>
            <a:r>
              <a:rPr lang="en-US" sz="2000" dirty="0" err="1"/>
              <a:t>HashMap</a:t>
            </a:r>
            <a:r>
              <a:rPr lang="en-US" sz="2000" dirty="0"/>
              <a:t>&lt;</a:t>
            </a:r>
            <a:r>
              <a:rPr lang="en-US" sz="2000" dirty="0" err="1"/>
              <a:t>String,String</a:t>
            </a:r>
            <a:r>
              <a:rPr lang="en-US" sz="2000" dirty="0"/>
              <a:t>&gt;();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hm.put</a:t>
            </a:r>
            <a:r>
              <a:rPr lang="en-US" sz="2000" dirty="0"/>
              <a:t>("</a:t>
            </a:r>
            <a:r>
              <a:rPr lang="en-US" sz="2000" dirty="0" err="1"/>
              <a:t>txt","Place</a:t>
            </a:r>
            <a:r>
              <a:rPr lang="en-US" sz="2000" dirty="0"/>
              <a:t> :" + attraction[</a:t>
            </a:r>
            <a:r>
              <a:rPr lang="en-US" sz="2000" dirty="0" err="1"/>
              <a:t>i</a:t>
            </a:r>
            <a:r>
              <a:rPr lang="en-US" sz="2000" dirty="0"/>
              <a:t>]);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hm.put</a:t>
            </a:r>
            <a:r>
              <a:rPr lang="en-US" sz="2000" dirty="0"/>
              <a:t>("images", </a:t>
            </a:r>
            <a:r>
              <a:rPr lang="en-US" sz="2000" dirty="0" err="1"/>
              <a:t>Integer.toString</a:t>
            </a:r>
            <a:r>
              <a:rPr lang="en-US" sz="2000" dirty="0"/>
              <a:t>(images[</a:t>
            </a:r>
            <a:r>
              <a:rPr lang="en-US" sz="2000" dirty="0" err="1"/>
              <a:t>i</a:t>
            </a:r>
            <a:r>
              <a:rPr lang="en-US" sz="2000" dirty="0"/>
              <a:t>]) );</a:t>
            </a:r>
          </a:p>
          <a:p>
            <a:pPr marL="0" indent="0">
              <a:buNone/>
            </a:pPr>
            <a:r>
              <a:rPr lang="en-US" sz="2000" dirty="0"/>
              <a:t>            </a:t>
            </a:r>
            <a:r>
              <a:rPr lang="en-US" sz="2000" dirty="0" err="1"/>
              <a:t>aList.add</a:t>
            </a:r>
            <a:r>
              <a:rPr lang="en-US" sz="2000" dirty="0"/>
              <a:t>(</a:t>
            </a:r>
            <a:r>
              <a:rPr lang="en-US" sz="2000" dirty="0" err="1"/>
              <a:t>hm</a:t>
            </a:r>
            <a:r>
              <a:rPr lang="en-US" sz="2000" dirty="0"/>
              <a:t>);</a:t>
            </a:r>
          </a:p>
          <a:p>
            <a:pPr marL="0" indent="0">
              <a:buNone/>
            </a:pPr>
            <a:r>
              <a:rPr lang="en-US" sz="2000" dirty="0"/>
              <a:t>        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       String[] from = { "</a:t>
            </a:r>
            <a:r>
              <a:rPr lang="en-US" sz="2000" dirty="0" err="1" smtClean="0"/>
              <a:t>images","txt</a:t>
            </a:r>
            <a:r>
              <a:rPr lang="en-US" sz="2000" dirty="0" smtClean="0"/>
              <a:t>"}; </a:t>
            </a:r>
            <a:r>
              <a:rPr lang="en-US" sz="2000" dirty="0"/>
              <a:t>// Keys used in </a:t>
            </a:r>
            <a:r>
              <a:rPr lang="en-US" sz="2000" dirty="0" err="1"/>
              <a:t>Hashmap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</a:t>
            </a:r>
            <a:r>
              <a:rPr lang="en-US" sz="2000" dirty="0" err="1" smtClean="0"/>
              <a:t>int</a:t>
            </a:r>
            <a:r>
              <a:rPr lang="en-US" sz="2000" dirty="0"/>
              <a:t>[] to = { </a:t>
            </a:r>
            <a:r>
              <a:rPr lang="en-US" sz="2000" dirty="0" err="1"/>
              <a:t>R.id.image,R.id.text</a:t>
            </a:r>
            <a:r>
              <a:rPr lang="en-US" sz="2000" dirty="0" smtClean="0"/>
              <a:t>}; </a:t>
            </a:r>
            <a:r>
              <a:rPr lang="en-US" sz="2000" dirty="0"/>
              <a:t>// Ids of views in </a:t>
            </a:r>
            <a:r>
              <a:rPr lang="en-US" sz="2000" dirty="0" err="1"/>
              <a:t>listview_layout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3242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 to the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// Instantiating an adapter to store each items</a:t>
            </a:r>
          </a:p>
          <a:p>
            <a:pPr marL="0" indent="0">
              <a:buNone/>
            </a:pPr>
            <a:r>
              <a:rPr lang="en-US" sz="2000" dirty="0"/>
              <a:t>        // </a:t>
            </a:r>
            <a:r>
              <a:rPr lang="en-US" sz="2000" dirty="0" err="1"/>
              <a:t>R.layout.listview_layout</a:t>
            </a:r>
            <a:r>
              <a:rPr lang="en-US" sz="2000" dirty="0"/>
              <a:t> defines the layout of each item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err="1"/>
              <a:t>SimpleAdapter</a:t>
            </a:r>
            <a:r>
              <a:rPr lang="en-US" sz="2000" dirty="0"/>
              <a:t> adapter = new </a:t>
            </a:r>
            <a:r>
              <a:rPr lang="en-US" sz="2000" dirty="0" err="1"/>
              <a:t>SimpleAdapter</a:t>
            </a:r>
            <a:r>
              <a:rPr lang="en-US" sz="2000" dirty="0"/>
              <a:t>(</a:t>
            </a:r>
            <a:r>
              <a:rPr lang="en-US" sz="2000" dirty="0" err="1"/>
              <a:t>getBaseContext</a:t>
            </a:r>
            <a:r>
              <a:rPr lang="en-US" sz="2000" dirty="0"/>
              <a:t>(), </a:t>
            </a:r>
            <a:r>
              <a:rPr lang="en-US" sz="2000" dirty="0" err="1"/>
              <a:t>aList</a:t>
            </a:r>
            <a:r>
              <a:rPr lang="en-US" sz="2000" dirty="0"/>
              <a:t>, </a:t>
            </a:r>
            <a:r>
              <a:rPr lang="en-US" sz="2000" dirty="0" err="1"/>
              <a:t>R.layout.listview_layout</a:t>
            </a:r>
            <a:r>
              <a:rPr lang="en-US" sz="2000" dirty="0"/>
              <a:t>, from, to);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// Getting a reference to </a:t>
            </a:r>
            <a:r>
              <a:rPr lang="en-US" sz="2000" dirty="0" err="1"/>
              <a:t>listview</a:t>
            </a:r>
            <a:r>
              <a:rPr lang="en-US" sz="2000" dirty="0"/>
              <a:t> of activity_main.xml layout file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err="1"/>
              <a:t>ListView</a:t>
            </a:r>
            <a:r>
              <a:rPr lang="en-US" sz="2000" dirty="0"/>
              <a:t> </a:t>
            </a:r>
            <a:r>
              <a:rPr lang="en-US" sz="2000" dirty="0" err="1"/>
              <a:t>listView</a:t>
            </a:r>
            <a:r>
              <a:rPr lang="en-US" sz="2000" dirty="0"/>
              <a:t> = ( </a:t>
            </a:r>
            <a:r>
              <a:rPr lang="en-US" sz="2000" dirty="0" err="1"/>
              <a:t>ListView</a:t>
            </a:r>
            <a:r>
              <a:rPr lang="en-US" sz="2000" dirty="0"/>
              <a:t> ) </a:t>
            </a:r>
            <a:r>
              <a:rPr lang="en-US" sz="2000" dirty="0" err="1"/>
              <a:t>findViewById</a:t>
            </a:r>
            <a:r>
              <a:rPr lang="en-US" sz="2000" dirty="0"/>
              <a:t>(</a:t>
            </a:r>
            <a:r>
              <a:rPr lang="en-US" sz="2000" dirty="0" err="1"/>
              <a:t>R.id.listView</a:t>
            </a:r>
            <a:r>
              <a:rPr lang="en-US" sz="2000" dirty="0"/>
              <a:t>);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// Setting the adapter to the </a:t>
            </a:r>
            <a:r>
              <a:rPr lang="en-US" sz="2000" dirty="0" err="1"/>
              <a:t>listView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err="1"/>
              <a:t>listView.setAdapter</a:t>
            </a:r>
            <a:r>
              <a:rPr lang="en-US" sz="2000" dirty="0"/>
              <a:t>(adapter);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99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Images to the </a:t>
            </a:r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4495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listView.setOnItemClickListener</a:t>
            </a:r>
            <a:r>
              <a:rPr lang="en-US" sz="1800" dirty="0" smtClean="0"/>
              <a:t>(new </a:t>
            </a:r>
            <a:r>
              <a:rPr lang="en-US" sz="1800" dirty="0" err="1"/>
              <a:t>AdapterView.OnItemClickListener</a:t>
            </a:r>
            <a:r>
              <a:rPr lang="en-US" sz="1800" dirty="0"/>
              <a:t>() {</a:t>
            </a:r>
          </a:p>
          <a:p>
            <a:pPr marL="0" indent="0">
              <a:buNone/>
            </a:pPr>
            <a:r>
              <a:rPr lang="en-US" sz="1800" dirty="0"/>
              <a:t>            @Override</a:t>
            </a:r>
          </a:p>
          <a:p>
            <a:pPr marL="0" indent="0">
              <a:buNone/>
            </a:pPr>
            <a:r>
              <a:rPr lang="en-US" sz="1800" dirty="0"/>
              <a:t>            public void </a:t>
            </a:r>
            <a:r>
              <a:rPr lang="en-US" sz="1800" dirty="0" err="1"/>
              <a:t>onItemClick</a:t>
            </a:r>
            <a:r>
              <a:rPr lang="en-US" sz="1800" dirty="0"/>
              <a:t>(</a:t>
            </a:r>
            <a:r>
              <a:rPr lang="en-US" sz="1800" dirty="0" err="1"/>
              <a:t>AdapterView</a:t>
            </a:r>
            <a:r>
              <a:rPr lang="en-US" sz="1800" dirty="0"/>
              <a:t>&lt;?&gt; parent, View </a:t>
            </a:r>
            <a:r>
              <a:rPr lang="en-US" sz="1800" dirty="0" err="1"/>
              <a:t>view</a:t>
            </a:r>
            <a:r>
              <a:rPr lang="en-US" sz="1800" dirty="0"/>
              <a:t>, </a:t>
            </a:r>
            <a:r>
              <a:rPr lang="en-US" sz="1800" dirty="0" err="1"/>
              <a:t>int</a:t>
            </a:r>
            <a:r>
              <a:rPr lang="en-US" sz="1800" dirty="0"/>
              <a:t> position, long id)  </a:t>
            </a:r>
            <a:r>
              <a:rPr lang="en-US" sz="1800" dirty="0" smtClean="0"/>
              <a:t>      	{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     switch (position){</a:t>
            </a:r>
          </a:p>
          <a:p>
            <a:pPr marL="0" indent="0">
              <a:buNone/>
            </a:pPr>
            <a:r>
              <a:rPr lang="en-US" sz="1800" dirty="0"/>
              <a:t>                    case 0:</a:t>
            </a:r>
          </a:p>
          <a:p>
            <a:pPr marL="0" indent="0">
              <a:buNone/>
            </a:pPr>
            <a:r>
              <a:rPr lang="en-US" sz="1800" dirty="0" smtClean="0"/>
              <a:t>		break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         case 1:</a:t>
            </a:r>
          </a:p>
          <a:p>
            <a:pPr marL="0" indent="0">
              <a:buNone/>
            </a:pPr>
            <a:r>
              <a:rPr lang="en-US" sz="1800" dirty="0" smtClean="0"/>
              <a:t>		break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                    </a:t>
            </a:r>
          </a:p>
          <a:p>
            <a:pPr marL="0" indent="0">
              <a:buNone/>
            </a:pPr>
            <a:r>
              <a:rPr lang="en-US" sz="1800" dirty="0"/>
              <a:t>                }</a:t>
            </a:r>
          </a:p>
          <a:p>
            <a:pPr marL="0" indent="0">
              <a:buNone/>
            </a:pPr>
            <a:r>
              <a:rPr lang="en-US" sz="1800" dirty="0"/>
              <a:t>            }</a:t>
            </a:r>
          </a:p>
          <a:p>
            <a:pPr marL="0" indent="0">
              <a:buNone/>
            </a:pPr>
            <a:r>
              <a:rPr lang="en-US" sz="1800" dirty="0"/>
              <a:t>        });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7BA265-0841-42E9-88FB-29E8422BD9B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95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Java View class creates a list and makes it scrollable; use a ListView control to select each row for further action</a:t>
            </a:r>
          </a:p>
          <a:p>
            <a:r>
              <a:rPr lang="en-US" dirty="0" smtClean="0"/>
              <a:t>Extend the </a:t>
            </a:r>
            <a:r>
              <a:rPr lang="en-US" dirty="0"/>
              <a:t>L</a:t>
            </a:r>
            <a:r>
              <a:rPr lang="en-US" dirty="0" smtClean="0"/>
              <a:t>istActivity class in Main.java to display a ListView control</a:t>
            </a:r>
          </a:p>
          <a:p>
            <a:r>
              <a:rPr lang="en-US" dirty="0" smtClean="0"/>
              <a:t>Declare list items in an array variable</a:t>
            </a:r>
          </a:p>
          <a:p>
            <a:r>
              <a:rPr lang="en-US" dirty="0" smtClean="0"/>
              <a:t>Array indexes provide access to each element in the list (the list begins with 0)</a:t>
            </a:r>
          </a:p>
          <a:p>
            <a:r>
              <a:rPr lang="en-US" dirty="0" smtClean="0"/>
              <a:t>To declare an array, specify the data type followed by the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F9B937A-47F6-49AF-A2F2-0EA333EE82D6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sz="1200" dirty="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an adapter to display the values in the array</a:t>
            </a:r>
          </a:p>
          <a:p>
            <a:r>
              <a:rPr lang="en-US" dirty="0" smtClean="0"/>
              <a:t>A ListView control is a container for the list items and the adapter binds the elements of the array to the ListView layout statements if the condition is false</a:t>
            </a:r>
          </a:p>
          <a:p>
            <a:r>
              <a:rPr lang="en-US" dirty="0" smtClean="0"/>
              <a:t>Drag controls from the palette to the emulator for a simple design</a:t>
            </a:r>
          </a:p>
          <a:p>
            <a:r>
              <a:rPr lang="en-US" dirty="0" smtClean="0"/>
              <a:t>Add code to the main.xml file to get a custom layout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B2F9E3E-A864-4A3F-8364-8A0E86DE1FA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sz="1200" dirty="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names are displayed in the app title bar – can be customized</a:t>
            </a:r>
          </a:p>
          <a:p>
            <a:r>
              <a:rPr lang="en-US" dirty="0" smtClean="0"/>
              <a:t>setListAdapter has 3 parameters:</a:t>
            </a:r>
          </a:p>
          <a:p>
            <a:pPr lvl="1"/>
            <a:r>
              <a:rPr lang="en-US" i="1" dirty="0"/>
              <a:t>t</a:t>
            </a:r>
            <a:r>
              <a:rPr lang="en-US" i="1" dirty="0" smtClean="0"/>
              <a:t>his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The layout used to display the list</a:t>
            </a:r>
          </a:p>
          <a:p>
            <a:pPr lvl="1"/>
            <a:r>
              <a:rPr lang="en-US" dirty="0" smtClean="0"/>
              <a:t>The array containing the list values</a:t>
            </a:r>
          </a:p>
          <a:p>
            <a:r>
              <a:rPr lang="en-US" dirty="0" smtClean="0"/>
              <a:t>Code the onListItemClick method to respond to the event of the user’s selection</a:t>
            </a:r>
          </a:p>
          <a:p>
            <a:r>
              <a:rPr lang="en-US" dirty="0" smtClean="0"/>
              <a:t>Use the switch decision structure with a list or menu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B2F9E3E-A864-4A3F-8364-8A0E86DE1FA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255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r>
              <a:rPr lang="en-US" sz="1200" dirty="0" smtClean="0"/>
              <a:t>(continued)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intents send and receive activities and services</a:t>
            </a:r>
          </a:p>
          <a:p>
            <a:r>
              <a:rPr lang="en-US" dirty="0" smtClean="0"/>
              <a:t>Test every possible combination of clicks, including incorrect user entries before publishing the app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6B2F9E3E-A864-4A3F-8364-8A0E86DE1FA3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7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List </a:t>
            </a:r>
            <a:r>
              <a:rPr lang="en-US" sz="1200" dirty="0"/>
              <a:t>(continued)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AFFCC8F7-A93D-453C-B4C2-B5C9DE6E531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5214938" cy="3783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338" y="1828800"/>
            <a:ext cx="2557462" cy="39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4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List </a:t>
            </a:r>
            <a:r>
              <a:rPr lang="en-US" sz="1200" dirty="0" smtClean="0"/>
              <a:t>(continued)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Steps to complete the app: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Create </a:t>
            </a:r>
            <a:r>
              <a:rPr lang="en-US" sz="2300" dirty="0"/>
              <a:t>a </a:t>
            </a:r>
            <a:r>
              <a:rPr lang="en-US" sz="2300" dirty="0" smtClean="0"/>
              <a:t>list using a ListView control.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Define an array to establish the items of the list.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Add the images used in the project.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Define an XML file to design the custom list with a leading image.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Code a Switch decision structure to handle the selection of items.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Open an Android Web browser to display a specified Uniform Resource Identifier (URI).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300" dirty="0" smtClean="0"/>
              <a:t>Create multiple classes and XML layout files to display pictures of attractions.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7975931E-77A1-4318-A1F9-3C381AC0FB7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List </a:t>
            </a:r>
            <a:r>
              <a:rPr lang="en-US" sz="1200" dirty="0" smtClean="0"/>
              <a:t>(continued)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Opening screen contains a vertical list of attractions</a:t>
            </a:r>
          </a:p>
          <a:p>
            <a:r>
              <a:rPr lang="en-US" dirty="0" smtClean="0"/>
              <a:t>List is automatically scrollable if it exceeds the window size</a:t>
            </a:r>
          </a:p>
          <a:p>
            <a:r>
              <a:rPr lang="en-US" dirty="0" smtClean="0"/>
              <a:t>ListView is better than TableLayout View because each row can be selected for further action</a:t>
            </a:r>
            <a:endParaRPr lang="en-US" dirty="0"/>
          </a:p>
          <a:p>
            <a:r>
              <a:rPr lang="en-US" dirty="0" smtClean="0"/>
              <a:t>Selecting an item opens up a related Web page or an image of the attraction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B903315C-DC04-46D2-9F50-307350B9FA4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Android Boot Camp for Developers Using Java, 3rd Ed.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ListActivity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3144E64-9BAB-47C5-B4B6-F3DCCCE4C28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Android Boot Camp for Developers Using Java, 3rd 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676400"/>
            <a:ext cx="4648200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n-lt"/>
                <a:cs typeface="+mn-cs"/>
              </a:rPr>
              <a:t>Create an Empty Activity</a:t>
            </a:r>
            <a:endParaRPr lang="en-US" sz="2400" dirty="0">
              <a:solidFill>
                <a:schemeClr val="tx1"/>
              </a:solidFill>
              <a:latin typeface="+mn-lt"/>
              <a:cs typeface="+mn-cs"/>
            </a:endParaRPr>
          </a:p>
          <a:p>
            <a:pPr lvl="1" eaLnBrk="0" hangingPunct="0">
              <a:spcBef>
                <a:spcPct val="20000"/>
              </a:spcBef>
            </a:pPr>
            <a:endParaRPr lang="en-US" sz="2600" b="1" dirty="0">
              <a:solidFill>
                <a:srgbClr val="222222"/>
              </a:solidFill>
              <a:latin typeface="+mn-lt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C346B-60A2-43BB-977F-0D2401B6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2140995"/>
            <a:ext cx="6477000" cy="41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57604"/>
      </p:ext>
    </p:extLst>
  </p:cSld>
  <p:clrMapOvr>
    <a:masterClrMapping/>
  </p:clrMapOvr>
</p:sld>
</file>

<file path=ppt/theme/theme1.xml><?xml version="1.0" encoding="utf-8"?>
<a:theme xmlns:a="http://schemas.openxmlformats.org/drawingml/2006/main" name="3_Default Design">
  <a:themeElements>
    <a:clrScheme name="3_Default Design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FFFF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2429</Words>
  <Application>Microsoft Office PowerPoint</Application>
  <PresentationFormat>On-screen Show (4:3)</PresentationFormat>
  <Paragraphs>387</Paragraphs>
  <Slides>56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Courier New</vt:lpstr>
      <vt:lpstr>OCR A Extended</vt:lpstr>
      <vt:lpstr>Times New Roman</vt:lpstr>
      <vt:lpstr>Wingdings</vt:lpstr>
      <vt:lpstr>3_Default Design</vt:lpstr>
      <vt:lpstr>PowerPoint Presentation</vt:lpstr>
      <vt:lpstr>Objectives</vt:lpstr>
      <vt:lpstr>Objectives (continued)</vt:lpstr>
      <vt:lpstr>Creating a List</vt:lpstr>
      <vt:lpstr>Creating a List (continued)</vt:lpstr>
      <vt:lpstr>Creating a List (continued)</vt:lpstr>
      <vt:lpstr>Creating a List (continued)</vt:lpstr>
      <vt:lpstr>Creating a List (continued)</vt:lpstr>
      <vt:lpstr>Extending a ListActivity</vt:lpstr>
      <vt:lpstr>Extending a ListActivity</vt:lpstr>
      <vt:lpstr>Extending a ListActivity</vt:lpstr>
      <vt:lpstr>Extending a ListActivity</vt:lpstr>
      <vt:lpstr>Extending a ListActivity</vt:lpstr>
      <vt:lpstr>Extending a ListActivity</vt:lpstr>
      <vt:lpstr>Extending a ListActivity</vt:lpstr>
      <vt:lpstr>Extending a ListActivity</vt:lpstr>
      <vt:lpstr>Extending a ListActivity</vt:lpstr>
      <vt:lpstr>Extending a ListActivity (continued)</vt:lpstr>
      <vt:lpstr>Creating an Array</vt:lpstr>
      <vt:lpstr>Declaring an Array</vt:lpstr>
      <vt:lpstr>Using a setListAdapter and Array Adapter</vt:lpstr>
      <vt:lpstr>Using a setListAdapter and Array Adapter (continued)</vt:lpstr>
      <vt:lpstr>Using a setListAdapter and Array Adapter (continued)</vt:lpstr>
      <vt:lpstr>Using a setListAdapter and Array Adapter (continued)</vt:lpstr>
      <vt:lpstr>Adding the Images to the Resources Folder</vt:lpstr>
      <vt:lpstr>Adding the String Table</vt:lpstr>
      <vt:lpstr>Creating a Custom XML Layout for a ListView</vt:lpstr>
      <vt:lpstr>Coding a setListAdapter with a Custom XML Layout</vt:lpstr>
      <vt:lpstr>Coding a setListAdapter with a Custom XML Layout (continued)</vt:lpstr>
      <vt:lpstr>Using the onListItemClick method</vt:lpstr>
      <vt:lpstr>Using the onListItemClick method (continued)</vt:lpstr>
      <vt:lpstr>Decision Structure – Switch Statement</vt:lpstr>
      <vt:lpstr>Decision Structure – Switch Statement (continued)</vt:lpstr>
      <vt:lpstr>Decision Structure – Switch Statement (continued)</vt:lpstr>
      <vt:lpstr>Android Intents</vt:lpstr>
      <vt:lpstr>Launching the Browser from an Android Device</vt:lpstr>
      <vt:lpstr>Launching the Browser from an Android Device (continued)</vt:lpstr>
      <vt:lpstr>Launching the Browser from an Android Device (continued)</vt:lpstr>
      <vt:lpstr>Launching the Browser from an Android Device (continued)</vt:lpstr>
      <vt:lpstr>Adding Multiple Class Files</vt:lpstr>
      <vt:lpstr>Adding Multiple Class Files</vt:lpstr>
      <vt:lpstr>Adding Multiple Class Files (continued)</vt:lpstr>
      <vt:lpstr>Designing XML Layout Files</vt:lpstr>
      <vt:lpstr>Designing XML Layout Files (continued)</vt:lpstr>
      <vt:lpstr>Designing XML Layout Files (continued)</vt:lpstr>
      <vt:lpstr>Opening the Class Files</vt:lpstr>
      <vt:lpstr>Changing the title</vt:lpstr>
      <vt:lpstr>Running and Testing the Application</vt:lpstr>
      <vt:lpstr>Adding Images to the ListView</vt:lpstr>
      <vt:lpstr>Adding Images to the ListView</vt:lpstr>
      <vt:lpstr>Adding Images to the ListView</vt:lpstr>
      <vt:lpstr>Adding Images to the ListView</vt:lpstr>
      <vt:lpstr>Summary</vt:lpstr>
      <vt:lpstr>Summary (continued)</vt:lpstr>
      <vt:lpstr>Summary (continued)</vt:lpstr>
      <vt:lpstr>Summary (continued)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2015-07-26T18:00:46Z</dcterms:created>
  <dcterms:modified xsi:type="dcterms:W3CDTF">2022-02-01T14:06:18Z</dcterms:modified>
</cp:coreProperties>
</file>